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68" r:id="rId4"/>
    <p:sldId id="291" r:id="rId5"/>
    <p:sldId id="289" r:id="rId6"/>
    <p:sldId id="290" r:id="rId7"/>
    <p:sldId id="292" r:id="rId8"/>
    <p:sldId id="293" r:id="rId9"/>
    <p:sldId id="294" r:id="rId10"/>
    <p:sldId id="295" r:id="rId11"/>
    <p:sldId id="322" r:id="rId12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45789B-37A2-4CE9-99B8-957579CC93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F326A7E-B8F6-430D-8ACE-16D4E23CB6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5E8E0BE-2219-41AA-BB22-02EBA079D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07.06.2021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B003307-0D01-4FA2-AEE2-CB4C5ECF5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38344BC-6953-4D98-B011-79AFBE8F1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8614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0888BC-741D-4290-A85E-B2821920A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E388F38-5AA9-4B87-A938-ADC6EEA4E5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96CA6B8-DA61-4ED9-B513-0983D94A3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07.06.2021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10B3F7-5DE8-49A7-84B2-9BF80F995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022531B-E8DD-4589-AF94-B49C9E2D5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9546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1A031AF-05DC-4CBC-AD84-E0B0C8694C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17B0B0D-D884-484C-BB15-D8B8D3EC00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08F475A-2BEC-4E28-A217-05649A358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07.06.2021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6F0BC28-1A70-4A59-A375-DB461E6CE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E3B03CA-5FFE-43CB-8D3F-B06106C34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4828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9974F4-6240-464F-8AEA-7A026ECF7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E246A4B-58FD-4043-ADD7-C2D0CE6AE2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71CBE93-2F8D-4A5E-BDD3-BD841A419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07.06.2021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49AC5BB-BD7C-497B-8D1E-7C96B4B05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6686144-A4CD-4100-B2B5-2DA5E9F5D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7206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C5555C-1F15-4732-91A1-A72CCC29C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9EAD5C1-F17A-4FD6-9A3A-5EDCEE69AE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7E48E2D-E8CA-4964-9B63-0C5253415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07.06.2021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FEBBD79-BFF1-49E8-9C7E-0F2556AAE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CF82E48-393A-4021-A7EC-7C7CFE7A2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3189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DBD151-D8E0-4E63-946E-72F5B43AC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48E99CE-B6A3-432B-90D1-FAE261447F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88A5C5A4-F5B2-4F42-B5D3-54334D790C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AC0CCF9-1683-428C-9F2D-05E8C7D15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07.06.2021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E4CFB5D-2707-48CD-B22A-F11FEDEFD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997E28A-8D85-4DDC-A351-DF14632D9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1799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D5D825-B41D-49A4-895A-982954308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CC58DB7-E5D8-4457-A111-9614B5C304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727E3119-AFD0-467C-96C8-E46E53B46B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4CA3C3AF-5502-4340-A581-A1C6E5C790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E8F9DFC4-1391-40BE-9CB0-496575AADB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5315DFB-14F6-440A-8327-78A7740A8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07.06.2021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DEB04FA-3F90-4C7C-B5AF-3A2D4D887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435D8BA-36F5-4E17-9578-FDCE11301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7527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20232F-9943-43F5-8E56-3FECE950B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843737D-2CB3-408E-ADAD-2BA978AA4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07.06.2021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9FE8B8C-8AE2-4EC0-8645-9E1AF61DE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75051D5-3C28-4067-8CF3-947D9C265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2988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FFB580D-004B-4B6A-A8C0-E00E9948C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07.06.2021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68489B3-BB66-4525-95FB-61C23212C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F1C03F7-ECAD-45FC-A69B-BD1800E68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1870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29DBA7-5EE5-432B-AC7D-AAF624677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B9139FA-56F0-4B49-B2AC-E87B0DD5A3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AE1E3F4E-9878-4AF8-BE58-66060F7A23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26A42B8-8B98-40F4-AB52-AB0EBD9C6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07.06.2021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D07A9AC-EAFA-4651-8395-C1DCB3E47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4924A16-92D3-4EA6-91BB-9A639656F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9301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990905-0CB3-459E-9E28-E012CA23B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3983313-1452-445A-8844-1D1A77C808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E5462AD5-FE5E-4269-843F-6CE13FBAC9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178432A-2E13-4EBB-9313-4EBA437E9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07.06.2021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A436960-1302-412B-A701-DDF0A0ECD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220FE54-0E9C-4319-BAF8-31ACF0815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1369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0000"/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B16F9F9-8239-4195-B9DA-6AFBB0F91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4A36FAD-9CD1-4585-B374-6C827DACE5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455A7C8-B4B8-4FF7-9FE0-EA39225F3E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7824D-6C38-4B47-A913-7FE54077E07F}" type="datetimeFigureOut">
              <a:rPr lang="cs-CZ" smtClean="0"/>
              <a:t>07.06.2021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98C6EB9-F250-4831-ADA2-9E63F661CD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E53125E-A8BD-4F56-B2F7-51D5628FEF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6890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4B5ADB-68B2-4251-A821-0F4B181B6B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2209" y="720581"/>
            <a:ext cx="9395791" cy="2387600"/>
          </a:xfrm>
        </p:spPr>
        <p:txBody>
          <a:bodyPr>
            <a:normAutofit/>
          </a:bodyPr>
          <a:lstStyle/>
          <a:p>
            <a:r>
              <a:rPr lang="cs-CZ" b="1" dirty="0"/>
              <a:t>Nejčastější chyby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9CDC362-380F-4652-95EC-1B455EDF40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9875"/>
            <a:ext cx="9144000" cy="1655762"/>
          </a:xfrm>
        </p:spPr>
        <p:txBody>
          <a:bodyPr>
            <a:normAutofit/>
          </a:bodyPr>
          <a:lstStyle/>
          <a:p>
            <a:r>
              <a:rPr lang="cs-CZ" dirty="0"/>
              <a:t>Fond malých projektů </a:t>
            </a:r>
          </a:p>
          <a:p>
            <a:endParaRPr lang="cs-CZ" dirty="0"/>
          </a:p>
          <a:p>
            <a:r>
              <a:rPr lang="cs-CZ" dirty="0"/>
              <a:t>Školení pro Konečné uživatele</a:t>
            </a:r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EFC9EEDB-1BDF-4450-99C2-410076B169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912" y="126221"/>
            <a:ext cx="10692384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71054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841265-6035-4259-BFDD-95288E2DD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6169"/>
            <a:ext cx="10515600" cy="1325563"/>
          </a:xfrm>
        </p:spPr>
        <p:txBody>
          <a:bodyPr/>
          <a:lstStyle/>
          <a:p>
            <a:r>
              <a:rPr lang="cs-CZ" b="1" dirty="0"/>
              <a:t>Nejčastější chyby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A614BCE-C232-4199-BC43-EADDB66A33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075" y="1281420"/>
            <a:ext cx="10969487" cy="5576580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b="1" dirty="0"/>
              <a:t>Zaslané připomínky k vyúčtování</a:t>
            </a:r>
            <a:r>
              <a:rPr lang="cs-CZ" dirty="0"/>
              <a:t>:</a:t>
            </a:r>
          </a:p>
          <a:p>
            <a:pPr marL="630238" indent="-365125" algn="just">
              <a:buFont typeface="Wingdings" panose="05000000000000000000" pitchFamily="2" charset="2"/>
              <a:buChar char="Ø"/>
            </a:pPr>
            <a:r>
              <a:rPr lang="cs-CZ" dirty="0"/>
              <a:t>dodán seznam připomínek e-mailem – doporučujeme </a:t>
            </a:r>
            <a:r>
              <a:rPr lang="cs-CZ" b="1" dirty="0"/>
              <a:t>volat a vyjasnit </a:t>
            </a:r>
            <a:r>
              <a:rPr lang="cs-CZ" dirty="0"/>
              <a:t>si každou odrážku, co tím je míněno, </a:t>
            </a:r>
          </a:p>
          <a:p>
            <a:pPr marL="630238" indent="-365125" algn="just">
              <a:buFont typeface="Wingdings" panose="05000000000000000000" pitchFamily="2" charset="2"/>
              <a:buChar char="Ø"/>
            </a:pPr>
            <a:r>
              <a:rPr lang="cs-CZ" b="1" dirty="0"/>
              <a:t>předejít druhému kolu </a:t>
            </a:r>
            <a:r>
              <a:rPr lang="cs-CZ" dirty="0"/>
              <a:t>připomínek konzultací první výzvy,</a:t>
            </a:r>
          </a:p>
          <a:p>
            <a:pPr marL="630238" indent="-365125" algn="just">
              <a:buFont typeface="Wingdings" panose="05000000000000000000" pitchFamily="2" charset="2"/>
              <a:buChar char="Ø"/>
            </a:pPr>
            <a:r>
              <a:rPr lang="cs-CZ" b="1" dirty="0"/>
              <a:t>neodpovídat na zaslané připomínky </a:t>
            </a:r>
            <a:r>
              <a:rPr lang="cs-CZ" dirty="0"/>
              <a:t>přímo do dopisu způsobem – doloženo, nemusíme dokládat, nerelevantní apod. – kdyby to nebylo v podmínkách FMP, tak bychom to nepsali, že potřebujeme. Vše co napíšeme do dopisu koresponduje s nastavenými pravidly FMP a musí se doložit.</a:t>
            </a:r>
          </a:p>
          <a:p>
            <a:pPr marL="265113" indent="0" algn="just">
              <a:buNone/>
            </a:pPr>
            <a:endParaRPr lang="cs-CZ" dirty="0"/>
          </a:p>
          <a:p>
            <a:pPr marL="265113" indent="0" algn="just">
              <a:buNone/>
            </a:pPr>
            <a:r>
              <a:rPr lang="cs-CZ" b="1" dirty="0"/>
              <a:t>Čím </a:t>
            </a:r>
            <a:r>
              <a:rPr lang="cs-CZ" b="1" dirty="0">
                <a:solidFill>
                  <a:srgbClr val="FF0000"/>
                </a:solidFill>
              </a:rPr>
              <a:t>déle dokládáte </a:t>
            </a:r>
            <a:r>
              <a:rPr lang="cs-CZ" b="1" dirty="0"/>
              <a:t>připomínky vyúčtování, tím </a:t>
            </a:r>
            <a:r>
              <a:rPr lang="cs-CZ" b="1" dirty="0">
                <a:solidFill>
                  <a:srgbClr val="FF0000"/>
                </a:solidFill>
              </a:rPr>
              <a:t>později dostanete peníze zpět</a:t>
            </a:r>
            <a:r>
              <a:rPr lang="cs-CZ" b="1" dirty="0"/>
              <a:t>, záleží to na Vaší přípravě, podmínky co se musí </a:t>
            </a:r>
            <a:r>
              <a:rPr lang="cs-CZ" b="1" dirty="0" err="1"/>
              <a:t>vydokladovat</a:t>
            </a:r>
            <a:r>
              <a:rPr lang="cs-CZ" b="1" dirty="0"/>
              <a:t>, </a:t>
            </a:r>
            <a:r>
              <a:rPr lang="cs-CZ" b="1" dirty="0">
                <a:solidFill>
                  <a:srgbClr val="FF0000"/>
                </a:solidFill>
              </a:rPr>
              <a:t>znáte již při vyhlášení výzvy</a:t>
            </a:r>
            <a:r>
              <a:rPr lang="cs-CZ" b="1" dirty="0"/>
              <a:t>!!!</a:t>
            </a:r>
            <a:endParaRPr lang="cs-CZ" dirty="0"/>
          </a:p>
          <a:p>
            <a:pPr marL="265113" indent="0" algn="just">
              <a:buNone/>
            </a:pPr>
            <a:endParaRPr lang="cs-CZ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08274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01764F65-F663-4A87-A9CB-DDAAF805A1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4966"/>
            <a:ext cx="9144000" cy="2048954"/>
          </a:xfrm>
        </p:spPr>
        <p:txBody>
          <a:bodyPr/>
          <a:lstStyle/>
          <a:p>
            <a:r>
              <a:rPr lang="cs-CZ" dirty="0"/>
              <a:t>Děkuji vám za pozornost!</a:t>
            </a:r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D566F955-0D9C-42C0-8777-A40E46BF50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035110"/>
            <a:ext cx="9144000" cy="2048954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Bc. Petra Mušínská</a:t>
            </a:r>
          </a:p>
          <a:p>
            <a:endParaRPr lang="cs-CZ" dirty="0"/>
          </a:p>
          <a:p>
            <a:r>
              <a:rPr lang="cs-CZ" dirty="0"/>
              <a:t>projektový manažer</a:t>
            </a:r>
          </a:p>
          <a:p>
            <a:r>
              <a:rPr lang="cs-CZ" dirty="0"/>
              <a:t>Region Bílé Karpaty</a:t>
            </a:r>
          </a:p>
          <a:p>
            <a:r>
              <a:rPr lang="cs-CZ" dirty="0"/>
              <a:t>573 776 055</a:t>
            </a:r>
          </a:p>
        </p:txBody>
      </p:sp>
    </p:spTree>
    <p:extLst>
      <p:ext uri="{BB962C8B-B14F-4D97-AF65-F5344CB8AC3E}">
        <p14:creationId xmlns:p14="http://schemas.microsoft.com/office/powerpoint/2010/main" val="1241077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ECC5A8C-DCC4-4011-8145-A0AB526A6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6948"/>
            <a:ext cx="10515600" cy="4351338"/>
          </a:xfrm>
        </p:spPr>
        <p:txBody>
          <a:bodyPr>
            <a:normAutofit/>
          </a:bodyPr>
          <a:lstStyle/>
          <a:p>
            <a:pPr marL="360363" lvl="1" algn="just"/>
            <a:r>
              <a:rPr lang="cs-CZ" sz="2800" dirty="0"/>
              <a:t>nepotřebujeme konzultace, všechno máme načtené,</a:t>
            </a:r>
          </a:p>
          <a:p>
            <a:pPr marL="360363" lvl="1" algn="just"/>
            <a:r>
              <a:rPr lang="cs-CZ" sz="2800" dirty="0"/>
              <a:t>nepotřebujeme se ptát, všemu rozumíme,</a:t>
            </a:r>
          </a:p>
          <a:p>
            <a:pPr marL="360363" lvl="1" algn="just"/>
            <a:endParaRPr lang="cs-CZ" sz="2800" dirty="0"/>
          </a:p>
          <a:p>
            <a:pPr marL="360363" lvl="1" algn="just"/>
            <a:r>
              <a:rPr lang="cs-CZ" sz="2800" dirty="0"/>
              <a:t>raději se 2x zeptat, než vzniknou chyby:</a:t>
            </a:r>
          </a:p>
          <a:p>
            <a:pPr lvl="1" algn="just">
              <a:buFontTx/>
              <a:buChar char="-"/>
            </a:pPr>
            <a:r>
              <a:rPr lang="cs-CZ" sz="2800" b="1" dirty="0"/>
              <a:t>časová náročnost </a:t>
            </a:r>
            <a:r>
              <a:rPr lang="cs-CZ" sz="2800" dirty="0"/>
              <a:t>- pro vyřízení změn jsou lhůty a administrace se časově protáhne,</a:t>
            </a:r>
          </a:p>
          <a:p>
            <a:pPr lvl="1" algn="just">
              <a:buFontTx/>
              <a:buChar char="-"/>
            </a:pPr>
            <a:r>
              <a:rPr lang="cs-CZ" sz="2800" b="1" dirty="0"/>
              <a:t>finanční náročnost </a:t>
            </a:r>
            <a:r>
              <a:rPr lang="cs-CZ" sz="2800" dirty="0"/>
              <a:t>– pošta, Vaše cesty, kopie dokladů, apod.,</a:t>
            </a:r>
          </a:p>
          <a:p>
            <a:pPr lvl="1" algn="just">
              <a:buFontTx/>
              <a:buChar char="-"/>
            </a:pPr>
            <a:r>
              <a:rPr lang="cs-CZ" sz="2800" b="1" dirty="0"/>
              <a:t>VÁŠ ČAS</a:t>
            </a:r>
            <a:r>
              <a:rPr lang="cs-CZ" sz="2800" dirty="0"/>
              <a:t>.</a:t>
            </a:r>
          </a:p>
          <a:p>
            <a:pPr marL="360363" lvl="1" algn="just"/>
            <a:endParaRPr lang="cs-CZ" sz="2800" dirty="0"/>
          </a:p>
          <a:p>
            <a:pPr marL="131763" lvl="1" indent="0" algn="just">
              <a:buNone/>
            </a:pPr>
            <a:endParaRPr lang="cs-CZ" sz="2800" dirty="0"/>
          </a:p>
          <a:p>
            <a:pPr lvl="1" algn="just"/>
            <a:endParaRPr lang="cs-CZ" sz="2800" dirty="0"/>
          </a:p>
          <a:p>
            <a:pPr lvl="1">
              <a:buFont typeface="Wingdings" panose="05000000000000000000" pitchFamily="2" charset="2"/>
              <a:buChar char="Ø"/>
            </a:pPr>
            <a:endParaRPr lang="cs-CZ" dirty="0"/>
          </a:p>
          <a:p>
            <a:pPr lvl="1">
              <a:buFont typeface="Wingdings" panose="05000000000000000000" pitchFamily="2" charset="2"/>
              <a:buChar char="Ø"/>
            </a:pPr>
            <a:endParaRPr lang="cs-CZ" dirty="0"/>
          </a:p>
          <a:p>
            <a:endParaRPr lang="cs-CZ" dirty="0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A34C4D0E-F463-45AD-B246-CEB47C9C9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7363" y="277091"/>
            <a:ext cx="10515600" cy="1325563"/>
          </a:xfrm>
        </p:spPr>
        <p:txBody>
          <a:bodyPr/>
          <a:lstStyle/>
          <a:p>
            <a:r>
              <a:rPr lang="cs-CZ" b="1" dirty="0"/>
              <a:t>Osobní přístup</a:t>
            </a:r>
          </a:p>
        </p:txBody>
      </p:sp>
    </p:spTree>
    <p:extLst>
      <p:ext uri="{BB962C8B-B14F-4D97-AF65-F5344CB8AC3E}">
        <p14:creationId xmlns:p14="http://schemas.microsoft.com/office/powerpoint/2010/main" val="1222036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841265-6035-4259-BFDD-95288E2DD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6169"/>
            <a:ext cx="10515600" cy="1325563"/>
          </a:xfrm>
        </p:spPr>
        <p:txBody>
          <a:bodyPr/>
          <a:lstStyle/>
          <a:p>
            <a:r>
              <a:rPr lang="cs-CZ" b="1" dirty="0"/>
              <a:t>Nejčastější chyby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A614BCE-C232-4199-BC43-EADDB66A33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313" y="2212168"/>
            <a:ext cx="10969487" cy="5078758"/>
          </a:xfrm>
        </p:spPr>
        <p:txBody>
          <a:bodyPr>
            <a:normAutofit/>
          </a:bodyPr>
          <a:lstStyle/>
          <a:p>
            <a:pPr algn="just"/>
            <a:r>
              <a:rPr lang="cs-CZ" b="1" dirty="0"/>
              <a:t>Elektronické verze neodpovídají</a:t>
            </a:r>
            <a:r>
              <a:rPr lang="cs-CZ" dirty="0"/>
              <a:t> tištěné podobě (pozor na CD a DVD, proděrované nelze načíst),</a:t>
            </a:r>
          </a:p>
          <a:p>
            <a:pPr algn="just"/>
            <a:endParaRPr lang="cs-CZ" dirty="0"/>
          </a:p>
          <a:p>
            <a:pPr algn="just"/>
            <a:r>
              <a:rPr lang="cs-CZ" b="1" dirty="0"/>
              <a:t>Seřazení dokumentů</a:t>
            </a:r>
            <a:r>
              <a:rPr lang="cs-CZ" dirty="0"/>
              <a:t>, jejich číslování a označení nenavazuje na strukturu podrobného rozpočtu (návaznost rozpočtu na číslování SDV),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Vyúčtování předložit v podobě, ze které </a:t>
            </a:r>
            <a:r>
              <a:rPr lang="cs-CZ" b="1" dirty="0"/>
              <a:t>lze bez problémů vyjmout listy </a:t>
            </a:r>
            <a:r>
              <a:rPr lang="cs-CZ" dirty="0"/>
              <a:t>(určitě ne kroužkovou vazbu),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1337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841265-6035-4259-BFDD-95288E2DD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6169"/>
            <a:ext cx="10515600" cy="1325563"/>
          </a:xfrm>
        </p:spPr>
        <p:txBody>
          <a:bodyPr/>
          <a:lstStyle/>
          <a:p>
            <a:r>
              <a:rPr lang="cs-CZ" b="1" dirty="0"/>
              <a:t>Nejčastější chyby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A614BCE-C232-4199-BC43-EADDB66A33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651" y="1491732"/>
            <a:ext cx="10969487" cy="507875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b="1" dirty="0"/>
              <a:t>Více dokladů k jedné položce</a:t>
            </a:r>
            <a:r>
              <a:rPr lang="cs-CZ" dirty="0"/>
              <a:t>, např. 3.1: </a:t>
            </a:r>
          </a:p>
          <a:p>
            <a:pPr lvl="1" algn="just">
              <a:buFontTx/>
              <a:buChar char="-"/>
            </a:pPr>
            <a:r>
              <a:rPr lang="cs-CZ" sz="2800" dirty="0"/>
              <a:t>je třeba doklady uvést do SDV pod číslováním 3.1.1, 3.1.2, apod.,</a:t>
            </a:r>
          </a:p>
          <a:p>
            <a:pPr lvl="1" algn="just">
              <a:buFontTx/>
              <a:buChar char="-"/>
            </a:pPr>
            <a:r>
              <a:rPr lang="cs-CZ" sz="2800" dirty="0"/>
              <a:t>je třeba doklady takto označit i seřadit,</a:t>
            </a:r>
          </a:p>
          <a:p>
            <a:pPr lvl="1" algn="just">
              <a:buFontTx/>
              <a:buChar char="-"/>
            </a:pPr>
            <a:endParaRPr lang="cs-CZ" sz="2800" dirty="0"/>
          </a:p>
          <a:p>
            <a:pPr marL="228600" lvl="1" algn="just">
              <a:spcBef>
                <a:spcPts val="1000"/>
              </a:spcBef>
            </a:pPr>
            <a:r>
              <a:rPr lang="cs-CZ" sz="2800" b="1" dirty="0"/>
              <a:t>Jeden doklad pro více položek </a:t>
            </a:r>
            <a:r>
              <a:rPr lang="cs-CZ" sz="2800" dirty="0"/>
              <a:t>– např. 1 faktura na stravu a ubytování:</a:t>
            </a:r>
          </a:p>
          <a:p>
            <a:pPr lvl="1" algn="just">
              <a:buFontTx/>
              <a:buChar char="-"/>
            </a:pPr>
            <a:r>
              <a:rPr lang="cs-CZ" sz="2800" dirty="0"/>
              <a:t>rozkopírovat doklad ke každé položce (vč. úhrady, zaúčtování aj.),</a:t>
            </a:r>
          </a:p>
          <a:p>
            <a:pPr lvl="1" algn="just">
              <a:buFontTx/>
              <a:buChar char="-"/>
            </a:pPr>
            <a:r>
              <a:rPr lang="cs-CZ" sz="2800" dirty="0"/>
              <a:t>zvýraznit částku a text ke konkrétní položce,</a:t>
            </a:r>
          </a:p>
          <a:p>
            <a:pPr lvl="1" algn="just">
              <a:buFontTx/>
              <a:buChar char="-"/>
            </a:pPr>
            <a:endParaRPr lang="cs-CZ" sz="2800" dirty="0"/>
          </a:p>
          <a:p>
            <a:pPr marL="265113" lvl="1" indent="-265113" algn="just"/>
            <a:r>
              <a:rPr lang="cs-CZ" sz="2800" b="1" dirty="0"/>
              <a:t>Některé doklady nejsou doloženy </a:t>
            </a:r>
            <a:r>
              <a:rPr lang="cs-CZ" sz="2800" dirty="0"/>
              <a:t>– 1 položka = </a:t>
            </a:r>
            <a:r>
              <a:rPr lang="cs-CZ" sz="2800" dirty="0" err="1"/>
              <a:t>obj</a:t>
            </a:r>
            <a:r>
              <a:rPr lang="cs-CZ" sz="2800" dirty="0"/>
              <a:t> / fa / úhrada / zaúčtování / seznamy / prezenční listiny / předávací protokoly / dodací listy / </a:t>
            </a:r>
            <a:r>
              <a:rPr lang="cs-CZ" sz="2800" dirty="0" err="1"/>
              <a:t>puťovky</a:t>
            </a:r>
            <a:r>
              <a:rPr lang="cs-CZ" sz="2800" dirty="0"/>
              <a:t>……. doložena jen část – </a:t>
            </a:r>
            <a:r>
              <a:rPr lang="cs-CZ" sz="2800" u="sng" dirty="0"/>
              <a:t>kontrola dle typu výdaje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3560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841265-6035-4259-BFDD-95288E2DD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6169"/>
            <a:ext cx="10515600" cy="1325563"/>
          </a:xfrm>
        </p:spPr>
        <p:txBody>
          <a:bodyPr/>
          <a:lstStyle/>
          <a:p>
            <a:r>
              <a:rPr lang="cs-CZ" b="1" dirty="0"/>
              <a:t>Nejčastější chyby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A614BCE-C232-4199-BC43-EADDB66A33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651" y="1491732"/>
            <a:ext cx="10969487" cy="507875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cs-CZ" b="1" dirty="0"/>
              <a:t>Termíny:</a:t>
            </a:r>
          </a:p>
          <a:p>
            <a:pPr lvl="1" algn="just">
              <a:buFontTx/>
              <a:buChar char="-"/>
            </a:pPr>
            <a:r>
              <a:rPr lang="cs-CZ" sz="2800" dirty="0"/>
              <a:t>posuny termínů realizace – je třeba zavčas hlásit z důvodu kontrol prováděných na místě,</a:t>
            </a:r>
          </a:p>
          <a:p>
            <a:pPr lvl="1" algn="just">
              <a:buFontTx/>
              <a:buChar char="-"/>
            </a:pPr>
            <a:r>
              <a:rPr lang="cs-CZ" sz="2800" dirty="0"/>
              <a:t>SDV se sestavuje do 30 kal. dní od fyzického ukončení, kurz v měsíci, kdy se sestavuje (odkaz na stránkách Správce),</a:t>
            </a:r>
          </a:p>
          <a:p>
            <a:pPr marL="457200" lvl="1" indent="0" algn="just">
              <a:buNone/>
            </a:pPr>
            <a:endParaRPr lang="cs-CZ" sz="2800" dirty="0"/>
          </a:p>
          <a:p>
            <a:pPr algn="just"/>
            <a:r>
              <a:rPr lang="cs-CZ" b="1" dirty="0"/>
              <a:t>Úhrady:</a:t>
            </a:r>
          </a:p>
          <a:p>
            <a:pPr lvl="1" algn="just">
              <a:buFontTx/>
              <a:buChar char="-"/>
            </a:pPr>
            <a:r>
              <a:rPr lang="cs-CZ" sz="2800" dirty="0"/>
              <a:t>náklady musí být uhrazeny do předložení vyúčtování,</a:t>
            </a:r>
          </a:p>
          <a:p>
            <a:pPr lvl="1" algn="just">
              <a:buFontTx/>
              <a:buChar char="-"/>
            </a:pPr>
            <a:r>
              <a:rPr lang="cs-CZ" sz="2800" dirty="0"/>
              <a:t>cestovní příkaz musí být uhrazen do 10 dní od vykonané cesty, pokud vnitřní směrnice neurčuje jiný termín,</a:t>
            </a:r>
          </a:p>
          <a:p>
            <a:pPr lvl="1" algn="just">
              <a:buFontTx/>
              <a:buChar char="-"/>
            </a:pPr>
            <a:r>
              <a:rPr lang="cs-CZ" sz="2800" dirty="0"/>
              <a:t>elektronický výpis stačí, ale ne avízo, musí být výpis!!! (musí být vidět majitel),</a:t>
            </a:r>
          </a:p>
          <a:p>
            <a:pPr lvl="1" algn="just">
              <a:buFontTx/>
              <a:buChar char="-"/>
            </a:pPr>
            <a:r>
              <a:rPr lang="cs-CZ" sz="2800" dirty="0"/>
              <a:t>úhrada z jiné banky než ve smlouvě:</a:t>
            </a:r>
          </a:p>
          <a:p>
            <a:pPr marL="984250" lvl="1" indent="-325438" algn="just">
              <a:buFont typeface="Wingdings" panose="05000000000000000000" pitchFamily="2" charset="2"/>
              <a:buChar char="Ø"/>
            </a:pPr>
            <a:r>
              <a:rPr lang="cs-CZ" sz="2800" dirty="0"/>
              <a:t>stačí popis do ZZ,</a:t>
            </a:r>
          </a:p>
          <a:p>
            <a:pPr marL="984250" lvl="1" indent="-325438" algn="just">
              <a:buFont typeface="Wingdings" panose="05000000000000000000" pitchFamily="2" charset="2"/>
              <a:buChar char="Ø"/>
            </a:pPr>
            <a:r>
              <a:rPr lang="cs-CZ" sz="2800" dirty="0"/>
              <a:t>není třeba dokládat smlouvu o účtu,</a:t>
            </a:r>
          </a:p>
          <a:p>
            <a:pPr marL="984250" lvl="1" indent="-325438" algn="just">
              <a:buFont typeface="Wingdings" panose="05000000000000000000" pitchFamily="2" charset="2"/>
              <a:buChar char="Ø"/>
            </a:pPr>
            <a:r>
              <a:rPr lang="cs-CZ" sz="2800" dirty="0"/>
              <a:t>nemusí být doložen celý výpis, jen první strana s hlavičkou (ověření, že patří KU) a stránka s úhradou,</a:t>
            </a:r>
          </a:p>
          <a:p>
            <a:pPr lvl="1" algn="just">
              <a:buFontTx/>
              <a:buChar char="-"/>
            </a:pPr>
            <a:endParaRPr lang="cs-CZ" sz="2800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6310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841265-6035-4259-BFDD-95288E2DD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6169"/>
            <a:ext cx="10515600" cy="1325563"/>
          </a:xfrm>
        </p:spPr>
        <p:txBody>
          <a:bodyPr/>
          <a:lstStyle/>
          <a:p>
            <a:r>
              <a:rPr lang="cs-CZ" b="1" dirty="0"/>
              <a:t>Nejčastější chyby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A614BCE-C232-4199-BC43-EADDB66A33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651" y="1491732"/>
            <a:ext cx="10969487" cy="5366268"/>
          </a:xfrm>
        </p:spPr>
        <p:txBody>
          <a:bodyPr>
            <a:normAutofit fontScale="92500" lnSpcReduction="10000"/>
          </a:bodyPr>
          <a:lstStyle/>
          <a:p>
            <a:pPr marL="228600" lvl="1" algn="just">
              <a:spcBef>
                <a:spcPts val="1000"/>
              </a:spcBef>
            </a:pPr>
            <a:r>
              <a:rPr lang="cs-CZ" sz="2800" dirty="0"/>
              <a:t>Nedostatečný postup při </a:t>
            </a:r>
            <a:r>
              <a:rPr lang="cs-CZ" sz="2800" b="1" dirty="0"/>
              <a:t>zadávacím řízení</a:t>
            </a:r>
            <a:r>
              <a:rPr lang="cs-CZ" sz="2800" dirty="0"/>
              <a:t>, nedodržení podmínek zákona nebo interních směrnic,</a:t>
            </a:r>
          </a:p>
          <a:p>
            <a:pPr marL="228600" lvl="1" algn="just">
              <a:spcBef>
                <a:spcPts val="1000"/>
              </a:spcBef>
            </a:pPr>
            <a:endParaRPr lang="cs-CZ" sz="2800" dirty="0"/>
          </a:p>
          <a:p>
            <a:pPr marL="228600" lvl="1" algn="just">
              <a:spcBef>
                <a:spcPts val="1000"/>
              </a:spcBef>
            </a:pPr>
            <a:r>
              <a:rPr lang="cs-CZ" sz="2800" b="1" dirty="0"/>
              <a:t>Publicita</a:t>
            </a:r>
            <a:r>
              <a:rPr lang="cs-CZ" sz="2800" dirty="0"/>
              <a:t> není na titulních stránkách brožur, letáků, knih. Je neaktuální.</a:t>
            </a:r>
          </a:p>
          <a:p>
            <a:pPr marL="228600" lvl="1" algn="just">
              <a:spcBef>
                <a:spcPts val="1000"/>
              </a:spcBef>
            </a:pPr>
            <a:endParaRPr lang="cs-CZ" sz="2800" dirty="0"/>
          </a:p>
          <a:p>
            <a:pPr marL="228600" lvl="1" algn="just">
              <a:spcBef>
                <a:spcPts val="1000"/>
              </a:spcBef>
            </a:pPr>
            <a:r>
              <a:rPr lang="cs-CZ" sz="2800" dirty="0"/>
              <a:t>Uvedeny </a:t>
            </a:r>
            <a:r>
              <a:rPr lang="cs-CZ" sz="2800" b="1" dirty="0"/>
              <a:t>náklady</a:t>
            </a:r>
            <a:r>
              <a:rPr lang="cs-CZ" sz="2800" dirty="0"/>
              <a:t>, které:</a:t>
            </a:r>
          </a:p>
          <a:p>
            <a:pPr marL="984250" lvl="1" indent="-325438" algn="just">
              <a:lnSpc>
                <a:spcPct val="70000"/>
              </a:lnSpc>
              <a:buFont typeface="Wingdings" panose="05000000000000000000" pitchFamily="2" charset="2"/>
              <a:buChar char="Ø"/>
            </a:pPr>
            <a:r>
              <a:rPr lang="cs-CZ" sz="2800" dirty="0"/>
              <a:t>nebyly dosud zahrnuty do rozpočtu,</a:t>
            </a:r>
          </a:p>
          <a:p>
            <a:pPr marL="984250" lvl="1" indent="-325438" algn="just">
              <a:lnSpc>
                <a:spcPct val="70000"/>
              </a:lnSpc>
              <a:buFont typeface="Wingdings" panose="05000000000000000000" pitchFamily="2" charset="2"/>
              <a:buChar char="Ø"/>
            </a:pPr>
            <a:r>
              <a:rPr lang="cs-CZ" sz="2800" dirty="0"/>
              <a:t>nejsou nezbytné pro realizaci projektu. </a:t>
            </a:r>
          </a:p>
          <a:p>
            <a:pPr marL="457200" lvl="1" indent="-457200" algn="just">
              <a:lnSpc>
                <a:spcPct val="70000"/>
              </a:lnSpc>
            </a:pPr>
            <a:endParaRPr lang="cs-CZ" sz="2800" dirty="0"/>
          </a:p>
          <a:p>
            <a:pPr marL="265113" lvl="1" indent="-265113" algn="just">
              <a:lnSpc>
                <a:spcPct val="70000"/>
              </a:lnSpc>
            </a:pPr>
            <a:r>
              <a:rPr lang="cs-CZ" sz="2800" b="1" dirty="0"/>
              <a:t>Chyby u mezd</a:t>
            </a:r>
            <a:r>
              <a:rPr lang="cs-CZ" sz="2800" dirty="0"/>
              <a:t>: </a:t>
            </a:r>
          </a:p>
          <a:p>
            <a:pPr marL="984250" lvl="1" indent="-325438" algn="just">
              <a:lnSpc>
                <a:spcPct val="70000"/>
              </a:lnSpc>
              <a:buFont typeface="Wingdings" panose="05000000000000000000" pitchFamily="2" charset="2"/>
              <a:buChar char="Ø"/>
            </a:pPr>
            <a:r>
              <a:rPr lang="cs-CZ" sz="2800" dirty="0"/>
              <a:t>nesedí hodiny mezi dohodou/ML/výkazem, </a:t>
            </a:r>
          </a:p>
          <a:p>
            <a:pPr marL="984250" lvl="1" indent="-325438" algn="just">
              <a:lnSpc>
                <a:spcPct val="70000"/>
              </a:lnSpc>
              <a:buFont typeface="Wingdings" panose="05000000000000000000" pitchFamily="2" charset="2"/>
              <a:buChar char="Ø"/>
            </a:pPr>
            <a:r>
              <a:rPr lang="cs-CZ" sz="2800" dirty="0"/>
              <a:t>částky nesedí mezi těmito dokumenty, </a:t>
            </a:r>
          </a:p>
          <a:p>
            <a:pPr marL="984250" lvl="1" indent="-325438" algn="just">
              <a:lnSpc>
                <a:spcPct val="70000"/>
              </a:lnSpc>
              <a:buFont typeface="Wingdings" panose="05000000000000000000" pitchFamily="2" charset="2"/>
              <a:buChar char="Ø"/>
            </a:pPr>
            <a:r>
              <a:rPr lang="cs-CZ" sz="2800" dirty="0"/>
              <a:t>termíny neodpovídají skutečně odvedené práci, </a:t>
            </a:r>
          </a:p>
          <a:p>
            <a:pPr marL="984250" lvl="1" indent="-325438" algn="just">
              <a:lnSpc>
                <a:spcPct val="70000"/>
              </a:lnSpc>
              <a:buFont typeface="Wingdings" panose="05000000000000000000" pitchFamily="2" charset="2"/>
              <a:buChar char="Ø"/>
            </a:pPr>
            <a:r>
              <a:rPr lang="cs-CZ" sz="2800" dirty="0"/>
              <a:t>nejasnosti v termínech výplat (měsíc po předání, na konci </a:t>
            </a:r>
            <a:r>
              <a:rPr lang="cs-CZ" sz="2800" dirty="0" err="1"/>
              <a:t>pr</a:t>
            </a:r>
            <a:r>
              <a:rPr lang="cs-CZ" sz="2800" dirty="0"/>
              <a:t>., aj.),</a:t>
            </a:r>
          </a:p>
          <a:p>
            <a:pPr marL="984250" lvl="1" indent="-325438" algn="just">
              <a:lnSpc>
                <a:spcPct val="70000"/>
              </a:lnSpc>
              <a:buFont typeface="Wingdings" panose="05000000000000000000" pitchFamily="2" charset="2"/>
              <a:buChar char="Ø"/>
            </a:pPr>
            <a:r>
              <a:rPr lang="cs-CZ" sz="2800" dirty="0"/>
              <a:t>zvýrazněna jedna částka úhrady, ale v tom je více zaměstnanců.</a:t>
            </a:r>
          </a:p>
          <a:p>
            <a:pPr marL="984250" lvl="1" indent="-325438" algn="just">
              <a:lnSpc>
                <a:spcPct val="70000"/>
              </a:lnSpc>
              <a:buFont typeface="Wingdings" panose="05000000000000000000" pitchFamily="2" charset="2"/>
              <a:buChar char="Ø"/>
            </a:pPr>
            <a:endParaRPr lang="cs-CZ" sz="2800" dirty="0"/>
          </a:p>
          <a:p>
            <a:pPr lvl="1" algn="just">
              <a:buFontTx/>
              <a:buChar char="-"/>
            </a:pPr>
            <a:endParaRPr lang="cs-CZ" sz="2800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19872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841265-6035-4259-BFDD-95288E2DD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6169"/>
            <a:ext cx="10515600" cy="1325563"/>
          </a:xfrm>
        </p:spPr>
        <p:txBody>
          <a:bodyPr/>
          <a:lstStyle/>
          <a:p>
            <a:r>
              <a:rPr lang="cs-CZ" b="1" dirty="0"/>
              <a:t>Nejčastější chyby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A614BCE-C232-4199-BC43-EADDB66A33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651" y="1271016"/>
            <a:ext cx="10969487" cy="529947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cs-CZ" b="1" dirty="0"/>
              <a:t>Chyby v Závěrečné zprávě:</a:t>
            </a:r>
            <a:r>
              <a:rPr lang="cs-CZ" dirty="0"/>
              <a:t> </a:t>
            </a:r>
          </a:p>
          <a:p>
            <a:pPr lvl="1" algn="just">
              <a:buFontTx/>
              <a:buChar char="-"/>
            </a:pPr>
            <a:r>
              <a:rPr lang="cs-CZ" sz="2800" dirty="0"/>
              <a:t>v úvodu </a:t>
            </a:r>
            <a:r>
              <a:rPr lang="cs-CZ" sz="2800" u="sng" dirty="0"/>
              <a:t>neodpovídají informace </a:t>
            </a:r>
            <a:r>
              <a:rPr lang="cs-CZ" sz="2800" dirty="0"/>
              <a:t>ze Smlouvy o NFP,</a:t>
            </a:r>
          </a:p>
          <a:p>
            <a:pPr lvl="1" algn="just">
              <a:buFontTx/>
              <a:buChar char="-"/>
            </a:pPr>
            <a:endParaRPr lang="cs-CZ" sz="2800" dirty="0"/>
          </a:p>
          <a:p>
            <a:pPr lvl="1" algn="just">
              <a:buFontTx/>
              <a:buChar char="-"/>
            </a:pPr>
            <a:r>
              <a:rPr lang="cs-CZ" sz="2800" dirty="0"/>
              <a:t>část 5. Příspěvek k horizontálním principům – v kolonce opatření uvést i </a:t>
            </a:r>
            <a:r>
              <a:rPr lang="cs-CZ" sz="2800" u="sng" dirty="0"/>
              <a:t>název principu</a:t>
            </a:r>
            <a:r>
              <a:rPr lang="cs-CZ" sz="2800" dirty="0"/>
              <a:t>, který jste si v </a:t>
            </a:r>
            <a:r>
              <a:rPr lang="cs-CZ" sz="2800" dirty="0" err="1"/>
              <a:t>ŽoNFP</a:t>
            </a:r>
            <a:r>
              <a:rPr lang="cs-CZ" sz="2800" dirty="0"/>
              <a:t> zvolili,</a:t>
            </a:r>
          </a:p>
          <a:p>
            <a:pPr lvl="1" algn="just">
              <a:buFontTx/>
              <a:buChar char="-"/>
            </a:pPr>
            <a:endParaRPr lang="cs-CZ" sz="2800" dirty="0"/>
          </a:p>
          <a:p>
            <a:pPr lvl="1" algn="just">
              <a:buFontTx/>
              <a:buChar char="-"/>
            </a:pPr>
            <a:r>
              <a:rPr lang="cs-CZ" sz="2800" dirty="0"/>
              <a:t>Popis aktivit – musí se popsat to, </a:t>
            </a:r>
            <a:r>
              <a:rPr lang="cs-CZ" sz="2800" u="sng" dirty="0"/>
              <a:t>co se udělalo</a:t>
            </a:r>
            <a:r>
              <a:rPr lang="cs-CZ" sz="2800" dirty="0"/>
              <a:t>, ale odpovídat plánu v </a:t>
            </a:r>
            <a:r>
              <a:rPr lang="cs-CZ" sz="2800" dirty="0" err="1"/>
              <a:t>ŽoNFP</a:t>
            </a:r>
            <a:r>
              <a:rPr lang="cs-CZ" sz="2800" dirty="0"/>
              <a:t> (někdy úplně jiné aktivity, opomenuté aktivity, zkopírovaný text z žádosti – plán ne realizace apod.),</a:t>
            </a:r>
          </a:p>
          <a:p>
            <a:pPr lvl="1" algn="just">
              <a:buFontTx/>
              <a:buChar char="-"/>
            </a:pPr>
            <a:endParaRPr lang="cs-CZ" sz="2800" dirty="0"/>
          </a:p>
          <a:p>
            <a:pPr lvl="1" algn="just">
              <a:buFontTx/>
              <a:buChar char="-"/>
            </a:pPr>
            <a:r>
              <a:rPr lang="cs-CZ" sz="2800" u="sng" dirty="0"/>
              <a:t>není popis organizačního, technického a personálního zajištění </a:t>
            </a:r>
            <a:r>
              <a:rPr lang="cs-CZ" sz="2800" dirty="0"/>
              <a:t>(hlavně to personální je podstatné i pro osoby, které jsou uvedeny na VPD při proplácení v rámci projektu – nutná </a:t>
            </a:r>
            <a:r>
              <a:rPr lang="cs-CZ" sz="2800" dirty="0" err="1"/>
              <a:t>provazba</a:t>
            </a:r>
            <a:r>
              <a:rPr lang="cs-CZ" sz="2800" dirty="0"/>
              <a:t>),</a:t>
            </a:r>
          </a:p>
          <a:p>
            <a:pPr lvl="1" algn="just">
              <a:buFontTx/>
              <a:buChar char="-"/>
            </a:pPr>
            <a:endParaRPr lang="cs-CZ" sz="2800" dirty="0"/>
          </a:p>
          <a:p>
            <a:pPr lvl="1" algn="just">
              <a:buFontTx/>
              <a:buChar char="-"/>
            </a:pPr>
            <a:r>
              <a:rPr lang="cs-CZ" sz="2800" dirty="0"/>
              <a:t>schází </a:t>
            </a:r>
            <a:r>
              <a:rPr lang="cs-CZ" sz="2800" u="sng" dirty="0"/>
              <a:t>jakýkoliv popis přeshraniční spolupráce a dopadu</a:t>
            </a:r>
            <a:r>
              <a:rPr lang="cs-CZ" sz="2800" dirty="0"/>
              <a:t>,</a:t>
            </a:r>
          </a:p>
          <a:p>
            <a:pPr lvl="1" algn="just">
              <a:buFontTx/>
              <a:buChar char="-"/>
            </a:pPr>
            <a:endParaRPr lang="cs-CZ" sz="2800" dirty="0"/>
          </a:p>
          <a:p>
            <a:pPr lvl="1" algn="just">
              <a:buFontTx/>
              <a:buChar char="-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190249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841265-6035-4259-BFDD-95288E2DD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6169"/>
            <a:ext cx="10515600" cy="1325563"/>
          </a:xfrm>
        </p:spPr>
        <p:txBody>
          <a:bodyPr/>
          <a:lstStyle/>
          <a:p>
            <a:r>
              <a:rPr lang="cs-CZ" b="1" dirty="0"/>
              <a:t>Nejčastější chyby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A614BCE-C232-4199-BC43-EADDB66A33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075" y="1281420"/>
            <a:ext cx="10969487" cy="5078758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b="1" dirty="0"/>
              <a:t>Chyby v Závěrečné zprávě:</a:t>
            </a:r>
            <a:r>
              <a:rPr lang="cs-CZ" dirty="0"/>
              <a:t> </a:t>
            </a:r>
          </a:p>
          <a:p>
            <a:pPr lvl="1" algn="just">
              <a:buFontTx/>
              <a:buChar char="-"/>
            </a:pPr>
            <a:r>
              <a:rPr lang="cs-CZ" sz="2800" u="sng" dirty="0"/>
              <a:t>popis změn </a:t>
            </a:r>
            <a:r>
              <a:rPr lang="cs-CZ" sz="2800" dirty="0"/>
              <a:t>– neodpovídá částkám a přesunům v rozpočtu, změny termínů, míst, bankovních účtů apod.,</a:t>
            </a:r>
          </a:p>
          <a:p>
            <a:pPr lvl="1" algn="just">
              <a:buFontTx/>
              <a:buChar char="-"/>
            </a:pPr>
            <a:endParaRPr lang="cs-CZ" sz="2800" dirty="0"/>
          </a:p>
          <a:p>
            <a:pPr lvl="1" algn="just">
              <a:buFontTx/>
              <a:buChar char="-"/>
            </a:pPr>
            <a:r>
              <a:rPr lang="cs-CZ" sz="2800" dirty="0"/>
              <a:t>popis publicity – musí navazovat na to, co je zvoleno v </a:t>
            </a:r>
            <a:r>
              <a:rPr lang="cs-CZ" sz="2800" dirty="0" err="1"/>
              <a:t>ŽoNFP</a:t>
            </a:r>
            <a:r>
              <a:rPr lang="cs-CZ" sz="2800" dirty="0"/>
              <a:t> a </a:t>
            </a:r>
            <a:r>
              <a:rPr lang="cs-CZ" sz="2800" u="sng" dirty="0"/>
              <a:t>popsat skutečnost, jak se toto naplnilo</a:t>
            </a:r>
            <a:r>
              <a:rPr lang="cs-CZ" sz="2800" dirty="0"/>
              <a:t>,</a:t>
            </a:r>
          </a:p>
          <a:p>
            <a:pPr lvl="1" algn="just">
              <a:buFontTx/>
              <a:buChar char="-"/>
            </a:pPr>
            <a:endParaRPr lang="cs-CZ" sz="2800" dirty="0"/>
          </a:p>
          <a:p>
            <a:pPr lvl="1" algn="just">
              <a:buFontTx/>
              <a:buChar char="-"/>
            </a:pPr>
            <a:r>
              <a:rPr lang="cs-CZ" sz="2800" dirty="0"/>
              <a:t>popis udržitelnosti – musí být popis personální, technický a finanční – </a:t>
            </a:r>
            <a:r>
              <a:rPr lang="cs-CZ" sz="2800" u="sng" dirty="0"/>
              <a:t>nezapomenout na slovensko-českou využitelnost</a:t>
            </a:r>
            <a:r>
              <a:rPr lang="cs-CZ" sz="2800" dirty="0"/>
              <a:t> v době udržitelnosti</a:t>
            </a:r>
          </a:p>
          <a:p>
            <a:pPr lvl="1" algn="just">
              <a:buFontTx/>
              <a:buChar char="-"/>
            </a:pPr>
            <a:endParaRPr lang="cs-CZ" sz="2800" dirty="0"/>
          </a:p>
          <a:p>
            <a:pPr lvl="1" algn="just">
              <a:buFontTx/>
              <a:buChar char="-"/>
            </a:pPr>
            <a:r>
              <a:rPr lang="cs-CZ" sz="2800" dirty="0"/>
              <a:t>Financování MP – opsat údaje ze smlouvy, druhý sloupec opsat údaje z SDV.</a:t>
            </a:r>
          </a:p>
        </p:txBody>
      </p:sp>
    </p:spTree>
    <p:extLst>
      <p:ext uri="{BB962C8B-B14F-4D97-AF65-F5344CB8AC3E}">
        <p14:creationId xmlns:p14="http://schemas.microsoft.com/office/powerpoint/2010/main" val="201385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841265-6035-4259-BFDD-95288E2DD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6169"/>
            <a:ext cx="10515600" cy="1325563"/>
          </a:xfrm>
        </p:spPr>
        <p:txBody>
          <a:bodyPr/>
          <a:lstStyle/>
          <a:p>
            <a:r>
              <a:rPr lang="cs-CZ" b="1" dirty="0"/>
              <a:t>Nejčastější chyby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A614BCE-C232-4199-BC43-EADDB66A33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075" y="1619748"/>
            <a:ext cx="10969487" cy="4351284"/>
          </a:xfrm>
        </p:spPr>
        <p:txBody>
          <a:bodyPr>
            <a:normAutofit/>
          </a:bodyPr>
          <a:lstStyle/>
          <a:p>
            <a:pPr algn="just"/>
            <a:r>
              <a:rPr lang="cs-CZ" b="1" dirty="0"/>
              <a:t>Nejsou respektovány termíny pro vyúčtování</a:t>
            </a:r>
            <a:r>
              <a:rPr lang="cs-CZ" dirty="0"/>
              <a:t>:</a:t>
            </a:r>
          </a:p>
          <a:p>
            <a:pPr marL="630238" indent="-365125" algn="just">
              <a:buFont typeface="Wingdings" panose="05000000000000000000" pitchFamily="2" charset="2"/>
              <a:buChar char="Ø"/>
            </a:pPr>
            <a:r>
              <a:rPr lang="cs-CZ" dirty="0"/>
              <a:t>vyúčtování </a:t>
            </a:r>
            <a:r>
              <a:rPr lang="cs-CZ" u="sng" dirty="0"/>
              <a:t>předloženo pozdě </a:t>
            </a:r>
            <a:r>
              <a:rPr lang="cs-CZ" dirty="0"/>
              <a:t>– ubírá se KU termín pro doložení připomínek,</a:t>
            </a:r>
          </a:p>
          <a:p>
            <a:pPr marL="630238" indent="-365125" algn="just">
              <a:buFont typeface="Wingdings" panose="05000000000000000000" pitchFamily="2" charset="2"/>
              <a:buChar char="Ø"/>
            </a:pPr>
            <a:endParaRPr lang="cs-CZ" dirty="0"/>
          </a:p>
          <a:p>
            <a:pPr marL="630238" indent="-365125" algn="just">
              <a:buFont typeface="Wingdings" panose="05000000000000000000" pitchFamily="2" charset="2"/>
              <a:buChar char="Ø"/>
            </a:pPr>
            <a:r>
              <a:rPr lang="cs-CZ" u="sng" dirty="0"/>
              <a:t>řešeno pozdě</a:t>
            </a:r>
            <a:r>
              <a:rPr lang="cs-CZ" dirty="0"/>
              <a:t> - první připomínky do 20 kalendářních dní, ale teprve 18 den telefon a řeší se co vlastně doplnit,</a:t>
            </a:r>
          </a:p>
          <a:p>
            <a:pPr marL="630238" indent="-365125" algn="just">
              <a:buFont typeface="Wingdings" panose="05000000000000000000" pitchFamily="2" charset="2"/>
              <a:buChar char="Ø"/>
            </a:pPr>
            <a:endParaRPr lang="cs-CZ" dirty="0"/>
          </a:p>
          <a:p>
            <a:pPr marL="630238" indent="-365125" algn="just">
              <a:buFont typeface="Wingdings" panose="05000000000000000000" pitchFamily="2" charset="2"/>
              <a:buChar char="Ø"/>
            </a:pPr>
            <a:r>
              <a:rPr lang="cs-CZ" dirty="0"/>
              <a:t>dvě možnosti na opravu vyúčtování – připomínky zaslány dvakrát (termíny viz. prezentace vyúčtování).</a:t>
            </a:r>
          </a:p>
          <a:p>
            <a:pPr marL="265113" indent="0" algn="just">
              <a:buNone/>
            </a:pPr>
            <a:endParaRPr lang="cs-CZ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981809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1634</TotalTime>
  <Words>841</Words>
  <Application>Microsoft Office PowerPoint</Application>
  <PresentationFormat>Širokoúhlá obrazovka</PresentationFormat>
  <Paragraphs>102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Motiv Office</vt:lpstr>
      <vt:lpstr>Nejčastější chyby</vt:lpstr>
      <vt:lpstr>Osobní přístup</vt:lpstr>
      <vt:lpstr>Nejčastější chyby</vt:lpstr>
      <vt:lpstr>Nejčastější chyby</vt:lpstr>
      <vt:lpstr>Nejčastější chyby</vt:lpstr>
      <vt:lpstr>Nejčastější chyby</vt:lpstr>
      <vt:lpstr>Nejčastější chyby</vt:lpstr>
      <vt:lpstr>Nejčastější chyby</vt:lpstr>
      <vt:lpstr>Nejčastější chyby</vt:lpstr>
      <vt:lpstr>Nejčastější chyby</vt:lpstr>
      <vt:lpstr>Děkuji vám za pozornost!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Průběh a realizace malého projektu</dc:title>
  <dc:creator>DELL-2</dc:creator>
  <cp:lastModifiedBy>Petra Mušínská</cp:lastModifiedBy>
  <cp:revision>115</cp:revision>
  <cp:lastPrinted>2018-10-05T12:42:55Z</cp:lastPrinted>
  <dcterms:created xsi:type="dcterms:W3CDTF">2018-08-14T04:53:05Z</dcterms:created>
  <dcterms:modified xsi:type="dcterms:W3CDTF">2021-06-07T07:08:54Z</dcterms:modified>
</cp:coreProperties>
</file>